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6" r:id="rId2"/>
    <p:sldId id="450" r:id="rId3"/>
    <p:sldId id="428" r:id="rId4"/>
    <p:sldId id="457" r:id="rId5"/>
    <p:sldId id="455" r:id="rId6"/>
    <p:sldId id="458" r:id="rId7"/>
    <p:sldId id="452" r:id="rId8"/>
    <p:sldId id="427" r:id="rId9"/>
    <p:sldId id="314" r:id="rId10"/>
    <p:sldId id="460" r:id="rId11"/>
    <p:sldId id="459" r:id="rId12"/>
    <p:sldId id="341" r:id="rId13"/>
    <p:sldId id="329" r:id="rId14"/>
    <p:sldId id="326" r:id="rId15"/>
    <p:sldId id="316" r:id="rId16"/>
    <p:sldId id="449" r:id="rId17"/>
    <p:sldId id="325" r:id="rId18"/>
    <p:sldId id="447" r:id="rId19"/>
    <p:sldId id="442" r:id="rId20"/>
    <p:sldId id="448" r:id="rId21"/>
    <p:sldId id="443" r:id="rId22"/>
    <p:sldId id="444" r:id="rId23"/>
    <p:sldId id="4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96C61"/>
    <a:srgbClr val="FFFF66"/>
    <a:srgbClr val="FF9900"/>
    <a:srgbClr val="00CC66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14" autoAdjust="0"/>
    <p:restoredTop sz="84615" autoAdjust="0"/>
  </p:normalViewPr>
  <p:slideViewPr>
    <p:cSldViewPr>
      <p:cViewPr>
        <p:scale>
          <a:sx n="90" d="100"/>
          <a:sy n="90" d="100"/>
        </p:scale>
        <p:origin x="-32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52BF8-A6A2-46AB-9296-5462FEB8FE17}" type="doc">
      <dgm:prSet loTypeId="urn:microsoft.com/office/officeart/2005/8/layout/cycle5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7B9EC7-FA4C-4B22-B6A3-DE8057251335}">
      <dgm:prSet phldrT="[Text]" custT="1"/>
      <dgm:spPr/>
      <dgm:t>
        <a:bodyPr/>
        <a:lstStyle/>
        <a:p>
          <a:r>
            <a:rPr lang="en-US" sz="1600" dirty="0" smtClean="0"/>
            <a:t>Recognition of problem</a:t>
          </a:r>
          <a:endParaRPr lang="en-US" sz="1600" dirty="0"/>
        </a:p>
      </dgm:t>
    </dgm:pt>
    <dgm:pt modelId="{681B11A2-A32A-485C-B6A3-DE6B1ED28D9B}" type="parTrans" cxnId="{E5C91DC8-7E0A-482C-8EF2-AB3489ECCA2B}">
      <dgm:prSet/>
      <dgm:spPr/>
      <dgm:t>
        <a:bodyPr/>
        <a:lstStyle/>
        <a:p>
          <a:endParaRPr lang="en-US"/>
        </a:p>
      </dgm:t>
    </dgm:pt>
    <dgm:pt modelId="{5C7FDF60-4E3B-484A-BFAB-ADA60945D921}" type="sibTrans" cxnId="{E5C91DC8-7E0A-482C-8EF2-AB3489ECCA2B}">
      <dgm:prSet/>
      <dgm:spPr/>
      <dgm:t>
        <a:bodyPr/>
        <a:lstStyle/>
        <a:p>
          <a:endParaRPr lang="en-US"/>
        </a:p>
      </dgm:t>
    </dgm:pt>
    <dgm:pt modelId="{AA087B52-AB30-4E2A-961C-3EB3780CF9CB}">
      <dgm:prSet phldrT="[Text]" custT="1"/>
      <dgm:spPr/>
      <dgm:t>
        <a:bodyPr/>
        <a:lstStyle/>
        <a:p>
          <a:r>
            <a:rPr lang="en-US" sz="1600" dirty="0" smtClean="0"/>
            <a:t>Definition of Objectives</a:t>
          </a:r>
          <a:endParaRPr lang="en-US" sz="1600" dirty="0"/>
        </a:p>
      </dgm:t>
    </dgm:pt>
    <dgm:pt modelId="{E363B277-EFB4-4E69-96CD-989D99C4943C}" type="parTrans" cxnId="{9238272C-3B48-4256-A647-1291889F170C}">
      <dgm:prSet/>
      <dgm:spPr/>
      <dgm:t>
        <a:bodyPr/>
        <a:lstStyle/>
        <a:p>
          <a:endParaRPr lang="en-US"/>
        </a:p>
      </dgm:t>
    </dgm:pt>
    <dgm:pt modelId="{9FD29194-862C-4957-A0EE-FB1A70E6FB97}" type="sibTrans" cxnId="{9238272C-3B48-4256-A647-1291889F170C}">
      <dgm:prSet/>
      <dgm:spPr/>
      <dgm:t>
        <a:bodyPr/>
        <a:lstStyle/>
        <a:p>
          <a:endParaRPr lang="en-US"/>
        </a:p>
      </dgm:t>
    </dgm:pt>
    <dgm:pt modelId="{CC228FF3-53E3-4C0C-9722-2B5C1EDF1134}">
      <dgm:prSet phldrT="[Text]" custT="1"/>
      <dgm:spPr/>
      <dgm:t>
        <a:bodyPr/>
        <a:lstStyle/>
        <a:p>
          <a:r>
            <a:rPr lang="en-US" sz="1600" dirty="0" smtClean="0"/>
            <a:t>Identification  of acceptable methods</a:t>
          </a:r>
          <a:endParaRPr lang="en-US" sz="1600" dirty="0"/>
        </a:p>
      </dgm:t>
    </dgm:pt>
    <dgm:pt modelId="{28EA6DC4-C001-41DD-A30F-4CA08B7F8BD4}" type="parTrans" cxnId="{636460FD-8050-4F31-A6E9-34539955C7BA}">
      <dgm:prSet/>
      <dgm:spPr/>
      <dgm:t>
        <a:bodyPr/>
        <a:lstStyle/>
        <a:p>
          <a:endParaRPr lang="en-US"/>
        </a:p>
      </dgm:t>
    </dgm:pt>
    <dgm:pt modelId="{B337197F-4D06-4E14-899D-1D508DF686DF}" type="sibTrans" cxnId="{636460FD-8050-4F31-A6E9-34539955C7BA}">
      <dgm:prSet/>
      <dgm:spPr/>
      <dgm:t>
        <a:bodyPr/>
        <a:lstStyle/>
        <a:p>
          <a:endParaRPr lang="en-US"/>
        </a:p>
      </dgm:t>
    </dgm:pt>
    <dgm:pt modelId="{53ABF7AD-C2B3-46E3-964E-1CB44281A381}">
      <dgm:prSet phldrT="[Text]" custT="1"/>
      <dgm:spPr/>
      <dgm:t>
        <a:bodyPr/>
        <a:lstStyle/>
        <a:p>
          <a:r>
            <a:rPr lang="en-US" sz="1600" dirty="0" smtClean="0"/>
            <a:t>Selection of options</a:t>
          </a:r>
          <a:endParaRPr lang="en-US" sz="1600" dirty="0"/>
        </a:p>
      </dgm:t>
    </dgm:pt>
    <dgm:pt modelId="{EF68B899-CD08-4E6A-9FC9-869A398E53BD}" type="parTrans" cxnId="{38E1E7A8-1D22-41A3-9E74-351065BEA10C}">
      <dgm:prSet/>
      <dgm:spPr/>
      <dgm:t>
        <a:bodyPr/>
        <a:lstStyle/>
        <a:p>
          <a:endParaRPr lang="en-US"/>
        </a:p>
      </dgm:t>
    </dgm:pt>
    <dgm:pt modelId="{BB6E726D-04E0-40F7-9545-A60625996AAA}" type="sibTrans" cxnId="{38E1E7A8-1D22-41A3-9E74-351065BEA10C}">
      <dgm:prSet/>
      <dgm:spPr/>
      <dgm:t>
        <a:bodyPr/>
        <a:lstStyle/>
        <a:p>
          <a:endParaRPr lang="en-US"/>
        </a:p>
      </dgm:t>
    </dgm:pt>
    <dgm:pt modelId="{B4C12303-36D1-4C7D-B303-30F24923F0A1}">
      <dgm:prSet phldrT="[Text]" custT="1"/>
      <dgm:spPr/>
      <dgm:t>
        <a:bodyPr/>
        <a:lstStyle/>
        <a:p>
          <a:r>
            <a:rPr lang="en-US" sz="1600" dirty="0" smtClean="0"/>
            <a:t>Implementation</a:t>
          </a:r>
          <a:endParaRPr lang="en-US" sz="1600" dirty="0"/>
        </a:p>
      </dgm:t>
    </dgm:pt>
    <dgm:pt modelId="{32B2A0BA-34A7-4D94-9150-66474BC460ED}" type="parTrans" cxnId="{29BF31F7-7621-4D94-98F1-3C988E5830AF}">
      <dgm:prSet/>
      <dgm:spPr/>
      <dgm:t>
        <a:bodyPr/>
        <a:lstStyle/>
        <a:p>
          <a:endParaRPr lang="en-US"/>
        </a:p>
      </dgm:t>
    </dgm:pt>
    <dgm:pt modelId="{C0068AEC-DA5E-4B6F-9BBD-91684FDADE55}" type="sibTrans" cxnId="{29BF31F7-7621-4D94-98F1-3C988E5830AF}">
      <dgm:prSet/>
      <dgm:spPr/>
      <dgm:t>
        <a:bodyPr/>
        <a:lstStyle/>
        <a:p>
          <a:endParaRPr lang="en-US"/>
        </a:p>
      </dgm:t>
    </dgm:pt>
    <dgm:pt modelId="{C9CCF1AE-AE86-48BD-9F2D-AE8D518329A5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F12AEF2F-A89D-4AF5-B4C9-8C0F72B5E037}" type="parTrans" cxnId="{C9C61B9D-A3D6-4625-BAC0-9FC323CC8035}">
      <dgm:prSet/>
      <dgm:spPr/>
      <dgm:t>
        <a:bodyPr/>
        <a:lstStyle/>
        <a:p>
          <a:endParaRPr lang="en-US"/>
        </a:p>
      </dgm:t>
    </dgm:pt>
    <dgm:pt modelId="{36505942-98AC-4507-A56A-3CE3B042340C}" type="sibTrans" cxnId="{C9C61B9D-A3D6-4625-BAC0-9FC323CC8035}">
      <dgm:prSet/>
      <dgm:spPr/>
      <dgm:t>
        <a:bodyPr/>
        <a:lstStyle/>
        <a:p>
          <a:endParaRPr lang="en-US"/>
        </a:p>
      </dgm:t>
    </dgm:pt>
    <dgm:pt modelId="{7C695021-8BA0-4D1F-8458-F312437856E9}" type="pres">
      <dgm:prSet presAssocID="{4B552BF8-A6A2-46AB-9296-5462FEB8FE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821C62-DFC6-4EA4-A3DA-351EEB616AFF}" type="pres">
      <dgm:prSet presAssocID="{727B9EC7-FA4C-4B22-B6A3-DE8057251335}" presName="node" presStyleLbl="node1" presStyleIdx="0" presStyleCnt="6" custScaleX="109714" custScaleY="100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70063-09C4-4D04-B016-18DE8D287F2D}" type="pres">
      <dgm:prSet presAssocID="{727B9EC7-FA4C-4B22-B6A3-DE8057251335}" presName="spNode" presStyleCnt="0"/>
      <dgm:spPr/>
    </dgm:pt>
    <dgm:pt modelId="{0F738973-786F-4F2D-9248-EDC645C100A5}" type="pres">
      <dgm:prSet presAssocID="{5C7FDF60-4E3B-484A-BFAB-ADA60945D92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12301BB-3E11-4A03-BFEB-4728D9343796}" type="pres">
      <dgm:prSet presAssocID="{AA087B52-AB30-4E2A-961C-3EB3780CF9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80874-2D8A-4641-A592-E4C0B01E7716}" type="pres">
      <dgm:prSet presAssocID="{AA087B52-AB30-4E2A-961C-3EB3780CF9CB}" presName="spNode" presStyleCnt="0"/>
      <dgm:spPr/>
    </dgm:pt>
    <dgm:pt modelId="{20BA9804-D2E4-4392-9A45-8A966ABBCECE}" type="pres">
      <dgm:prSet presAssocID="{9FD29194-862C-4957-A0EE-FB1A70E6FB97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C286E0E-202F-4B2F-ADBA-45E508B3DC2E}" type="pres">
      <dgm:prSet presAssocID="{CC228FF3-53E3-4C0C-9722-2B5C1EDF1134}" presName="node" presStyleLbl="node1" presStyleIdx="2" presStyleCnt="6" custScaleX="12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A53C-81FC-42AC-B9EC-D2B96989DE5A}" type="pres">
      <dgm:prSet presAssocID="{CC228FF3-53E3-4C0C-9722-2B5C1EDF1134}" presName="spNode" presStyleCnt="0"/>
      <dgm:spPr/>
    </dgm:pt>
    <dgm:pt modelId="{CBBBF556-EBE4-47D2-A6BD-8AA81D0D04F1}" type="pres">
      <dgm:prSet presAssocID="{B337197F-4D06-4E14-899D-1D508DF686D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AA6A6A2-E3FF-41DB-A1AA-834B5DCFD58F}" type="pres">
      <dgm:prSet presAssocID="{53ABF7AD-C2B3-46E3-964E-1CB44281A3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C54C4-883F-4A2F-839D-9A35FB12DD1E}" type="pres">
      <dgm:prSet presAssocID="{53ABF7AD-C2B3-46E3-964E-1CB44281A381}" presName="spNode" presStyleCnt="0"/>
      <dgm:spPr/>
    </dgm:pt>
    <dgm:pt modelId="{886A65D0-50E5-4A11-84F5-8AABBE6B6A81}" type="pres">
      <dgm:prSet presAssocID="{BB6E726D-04E0-40F7-9545-A60625996AA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DF924BA-AFF8-41C0-93BB-1891B252BA06}" type="pres">
      <dgm:prSet presAssocID="{B4C12303-36D1-4C7D-B303-30F24923F0A1}" presName="node" presStyleLbl="node1" presStyleIdx="4" presStyleCnt="6" custScaleX="131437" custScaleY="82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EC6EB-9134-47B1-B050-DE16B93BA54D}" type="pres">
      <dgm:prSet presAssocID="{B4C12303-36D1-4C7D-B303-30F24923F0A1}" presName="spNode" presStyleCnt="0"/>
      <dgm:spPr/>
    </dgm:pt>
    <dgm:pt modelId="{09438F3F-DBDE-4B80-8E5F-C6EDB42F2F2A}" type="pres">
      <dgm:prSet presAssocID="{C0068AEC-DA5E-4B6F-9BBD-91684FDADE55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084AEAC-96FE-4AD1-8914-816B5ECF666F}" type="pres">
      <dgm:prSet presAssocID="{C9CCF1AE-AE86-48BD-9F2D-AE8D518329A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D7B8-05A7-44B7-A8F5-DAAAD936606A}" type="pres">
      <dgm:prSet presAssocID="{C9CCF1AE-AE86-48BD-9F2D-AE8D518329A5}" presName="spNode" presStyleCnt="0"/>
      <dgm:spPr/>
    </dgm:pt>
    <dgm:pt modelId="{F2A4B6E1-9662-4026-9ADB-A0536DB6B96E}" type="pres">
      <dgm:prSet presAssocID="{36505942-98AC-4507-A56A-3CE3B042340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F27B245-5612-40E7-90CB-5FCAC99226C7}" type="presOf" srcId="{4B552BF8-A6A2-46AB-9296-5462FEB8FE17}" destId="{7C695021-8BA0-4D1F-8458-F312437856E9}" srcOrd="0" destOrd="0" presId="urn:microsoft.com/office/officeart/2005/8/layout/cycle5"/>
    <dgm:cxn modelId="{D0A6257A-1B57-40A4-B6E0-5AD3960D274B}" type="presOf" srcId="{36505942-98AC-4507-A56A-3CE3B042340C}" destId="{F2A4B6E1-9662-4026-9ADB-A0536DB6B96E}" srcOrd="0" destOrd="0" presId="urn:microsoft.com/office/officeart/2005/8/layout/cycle5"/>
    <dgm:cxn modelId="{38E1E7A8-1D22-41A3-9E74-351065BEA10C}" srcId="{4B552BF8-A6A2-46AB-9296-5462FEB8FE17}" destId="{53ABF7AD-C2B3-46E3-964E-1CB44281A381}" srcOrd="3" destOrd="0" parTransId="{EF68B899-CD08-4E6A-9FC9-869A398E53BD}" sibTransId="{BB6E726D-04E0-40F7-9545-A60625996AAA}"/>
    <dgm:cxn modelId="{061336FF-ABB1-482B-9A8E-10BD0D2A4D48}" type="presOf" srcId="{5C7FDF60-4E3B-484A-BFAB-ADA60945D921}" destId="{0F738973-786F-4F2D-9248-EDC645C100A5}" srcOrd="0" destOrd="0" presId="urn:microsoft.com/office/officeart/2005/8/layout/cycle5"/>
    <dgm:cxn modelId="{8DEF5845-8BFF-4259-BA33-941DED672A25}" type="presOf" srcId="{C9CCF1AE-AE86-48BD-9F2D-AE8D518329A5}" destId="{2084AEAC-96FE-4AD1-8914-816B5ECF666F}" srcOrd="0" destOrd="0" presId="urn:microsoft.com/office/officeart/2005/8/layout/cycle5"/>
    <dgm:cxn modelId="{636460FD-8050-4F31-A6E9-34539955C7BA}" srcId="{4B552BF8-A6A2-46AB-9296-5462FEB8FE17}" destId="{CC228FF3-53E3-4C0C-9722-2B5C1EDF1134}" srcOrd="2" destOrd="0" parTransId="{28EA6DC4-C001-41DD-A30F-4CA08B7F8BD4}" sibTransId="{B337197F-4D06-4E14-899D-1D508DF686DF}"/>
    <dgm:cxn modelId="{9238272C-3B48-4256-A647-1291889F170C}" srcId="{4B552BF8-A6A2-46AB-9296-5462FEB8FE17}" destId="{AA087B52-AB30-4E2A-961C-3EB3780CF9CB}" srcOrd="1" destOrd="0" parTransId="{E363B277-EFB4-4E69-96CD-989D99C4943C}" sibTransId="{9FD29194-862C-4957-A0EE-FB1A70E6FB97}"/>
    <dgm:cxn modelId="{EA86595E-A52D-4424-9BEC-D45DC721A956}" type="presOf" srcId="{9FD29194-862C-4957-A0EE-FB1A70E6FB97}" destId="{20BA9804-D2E4-4392-9A45-8A966ABBCECE}" srcOrd="0" destOrd="0" presId="urn:microsoft.com/office/officeart/2005/8/layout/cycle5"/>
    <dgm:cxn modelId="{CD5E0C53-C62F-494B-90DE-C0E726519366}" type="presOf" srcId="{CC228FF3-53E3-4C0C-9722-2B5C1EDF1134}" destId="{DC286E0E-202F-4B2F-ADBA-45E508B3DC2E}" srcOrd="0" destOrd="0" presId="urn:microsoft.com/office/officeart/2005/8/layout/cycle5"/>
    <dgm:cxn modelId="{4A95D05D-EA18-4E81-8CEF-D7DAAC376CEE}" type="presOf" srcId="{727B9EC7-FA4C-4B22-B6A3-DE8057251335}" destId="{18821C62-DFC6-4EA4-A3DA-351EEB616AFF}" srcOrd="0" destOrd="0" presId="urn:microsoft.com/office/officeart/2005/8/layout/cycle5"/>
    <dgm:cxn modelId="{D9A7CF79-89DC-4F50-9A1D-854588FF9E4A}" type="presOf" srcId="{C0068AEC-DA5E-4B6F-9BBD-91684FDADE55}" destId="{09438F3F-DBDE-4B80-8E5F-C6EDB42F2F2A}" srcOrd="0" destOrd="0" presId="urn:microsoft.com/office/officeart/2005/8/layout/cycle5"/>
    <dgm:cxn modelId="{5FF22624-6908-43FC-8644-E3E8D8E44EB4}" type="presOf" srcId="{BB6E726D-04E0-40F7-9545-A60625996AAA}" destId="{886A65D0-50E5-4A11-84F5-8AABBE6B6A81}" srcOrd="0" destOrd="0" presId="urn:microsoft.com/office/officeart/2005/8/layout/cycle5"/>
    <dgm:cxn modelId="{E5C91DC8-7E0A-482C-8EF2-AB3489ECCA2B}" srcId="{4B552BF8-A6A2-46AB-9296-5462FEB8FE17}" destId="{727B9EC7-FA4C-4B22-B6A3-DE8057251335}" srcOrd="0" destOrd="0" parTransId="{681B11A2-A32A-485C-B6A3-DE6B1ED28D9B}" sibTransId="{5C7FDF60-4E3B-484A-BFAB-ADA60945D921}"/>
    <dgm:cxn modelId="{E2D71A9B-D52E-4CC9-B525-7372AC5A3363}" type="presOf" srcId="{53ABF7AD-C2B3-46E3-964E-1CB44281A381}" destId="{5AA6A6A2-E3FF-41DB-A1AA-834B5DCFD58F}" srcOrd="0" destOrd="0" presId="urn:microsoft.com/office/officeart/2005/8/layout/cycle5"/>
    <dgm:cxn modelId="{C9C61B9D-A3D6-4625-BAC0-9FC323CC8035}" srcId="{4B552BF8-A6A2-46AB-9296-5462FEB8FE17}" destId="{C9CCF1AE-AE86-48BD-9F2D-AE8D518329A5}" srcOrd="5" destOrd="0" parTransId="{F12AEF2F-A89D-4AF5-B4C9-8C0F72B5E037}" sibTransId="{36505942-98AC-4507-A56A-3CE3B042340C}"/>
    <dgm:cxn modelId="{29BF31F7-7621-4D94-98F1-3C988E5830AF}" srcId="{4B552BF8-A6A2-46AB-9296-5462FEB8FE17}" destId="{B4C12303-36D1-4C7D-B303-30F24923F0A1}" srcOrd="4" destOrd="0" parTransId="{32B2A0BA-34A7-4D94-9150-66474BC460ED}" sibTransId="{C0068AEC-DA5E-4B6F-9BBD-91684FDADE55}"/>
    <dgm:cxn modelId="{671635FB-FD25-44C9-8DCB-D82BE4EB4C15}" type="presOf" srcId="{B4C12303-36D1-4C7D-B303-30F24923F0A1}" destId="{3DF924BA-AFF8-41C0-93BB-1891B252BA06}" srcOrd="0" destOrd="0" presId="urn:microsoft.com/office/officeart/2005/8/layout/cycle5"/>
    <dgm:cxn modelId="{A4B441CE-AA3B-4A45-AA8C-A78115769365}" type="presOf" srcId="{AA087B52-AB30-4E2A-961C-3EB3780CF9CB}" destId="{012301BB-3E11-4A03-BFEB-4728D9343796}" srcOrd="0" destOrd="0" presId="urn:microsoft.com/office/officeart/2005/8/layout/cycle5"/>
    <dgm:cxn modelId="{78950F7C-B74E-46B7-B61B-35BD160A2DD7}" type="presOf" srcId="{B337197F-4D06-4E14-899D-1D508DF686DF}" destId="{CBBBF556-EBE4-47D2-A6BD-8AA81D0D04F1}" srcOrd="0" destOrd="0" presId="urn:microsoft.com/office/officeart/2005/8/layout/cycle5"/>
    <dgm:cxn modelId="{2F7F9088-918A-48EE-8381-34F420EF5B34}" type="presParOf" srcId="{7C695021-8BA0-4D1F-8458-F312437856E9}" destId="{18821C62-DFC6-4EA4-A3DA-351EEB616AFF}" srcOrd="0" destOrd="0" presId="urn:microsoft.com/office/officeart/2005/8/layout/cycle5"/>
    <dgm:cxn modelId="{124F2327-1751-4DC5-B390-7EB60062141A}" type="presParOf" srcId="{7C695021-8BA0-4D1F-8458-F312437856E9}" destId="{2B370063-09C4-4D04-B016-18DE8D287F2D}" srcOrd="1" destOrd="0" presId="urn:microsoft.com/office/officeart/2005/8/layout/cycle5"/>
    <dgm:cxn modelId="{72ACDCDA-918D-490A-B9D7-7B44B4A243E9}" type="presParOf" srcId="{7C695021-8BA0-4D1F-8458-F312437856E9}" destId="{0F738973-786F-4F2D-9248-EDC645C100A5}" srcOrd="2" destOrd="0" presId="urn:microsoft.com/office/officeart/2005/8/layout/cycle5"/>
    <dgm:cxn modelId="{CE496477-7174-4E79-A199-395208828EDF}" type="presParOf" srcId="{7C695021-8BA0-4D1F-8458-F312437856E9}" destId="{012301BB-3E11-4A03-BFEB-4728D9343796}" srcOrd="3" destOrd="0" presId="urn:microsoft.com/office/officeart/2005/8/layout/cycle5"/>
    <dgm:cxn modelId="{96F4CE9C-4FE0-4ABF-86CC-5684A17B271A}" type="presParOf" srcId="{7C695021-8BA0-4D1F-8458-F312437856E9}" destId="{22F80874-2D8A-4641-A592-E4C0B01E7716}" srcOrd="4" destOrd="0" presId="urn:microsoft.com/office/officeart/2005/8/layout/cycle5"/>
    <dgm:cxn modelId="{878963D8-2227-4296-B3D3-882C38D98CDD}" type="presParOf" srcId="{7C695021-8BA0-4D1F-8458-F312437856E9}" destId="{20BA9804-D2E4-4392-9A45-8A966ABBCECE}" srcOrd="5" destOrd="0" presId="urn:microsoft.com/office/officeart/2005/8/layout/cycle5"/>
    <dgm:cxn modelId="{296333DF-C0C1-4672-ADAC-A1429F3C296F}" type="presParOf" srcId="{7C695021-8BA0-4D1F-8458-F312437856E9}" destId="{DC286E0E-202F-4B2F-ADBA-45E508B3DC2E}" srcOrd="6" destOrd="0" presId="urn:microsoft.com/office/officeart/2005/8/layout/cycle5"/>
    <dgm:cxn modelId="{A9107EC6-87EC-4213-8ED7-673672A9165A}" type="presParOf" srcId="{7C695021-8BA0-4D1F-8458-F312437856E9}" destId="{35E7A53C-81FC-42AC-B9EC-D2B96989DE5A}" srcOrd="7" destOrd="0" presId="urn:microsoft.com/office/officeart/2005/8/layout/cycle5"/>
    <dgm:cxn modelId="{139FF19A-AA85-46EC-8DA5-3383F35C2FF7}" type="presParOf" srcId="{7C695021-8BA0-4D1F-8458-F312437856E9}" destId="{CBBBF556-EBE4-47D2-A6BD-8AA81D0D04F1}" srcOrd="8" destOrd="0" presId="urn:microsoft.com/office/officeart/2005/8/layout/cycle5"/>
    <dgm:cxn modelId="{7A4C03E7-6093-4F01-8F01-6C79D5146A98}" type="presParOf" srcId="{7C695021-8BA0-4D1F-8458-F312437856E9}" destId="{5AA6A6A2-E3FF-41DB-A1AA-834B5DCFD58F}" srcOrd="9" destOrd="0" presId="urn:microsoft.com/office/officeart/2005/8/layout/cycle5"/>
    <dgm:cxn modelId="{404C4350-C8ED-4409-A9A5-47B44A79E8EB}" type="presParOf" srcId="{7C695021-8BA0-4D1F-8458-F312437856E9}" destId="{459C54C4-883F-4A2F-839D-9A35FB12DD1E}" srcOrd="10" destOrd="0" presId="urn:microsoft.com/office/officeart/2005/8/layout/cycle5"/>
    <dgm:cxn modelId="{773D707A-0F50-4174-856E-7889E484C68A}" type="presParOf" srcId="{7C695021-8BA0-4D1F-8458-F312437856E9}" destId="{886A65D0-50E5-4A11-84F5-8AABBE6B6A81}" srcOrd="11" destOrd="0" presId="urn:microsoft.com/office/officeart/2005/8/layout/cycle5"/>
    <dgm:cxn modelId="{A759F8DE-E1C3-4DC5-AF28-157C09913562}" type="presParOf" srcId="{7C695021-8BA0-4D1F-8458-F312437856E9}" destId="{3DF924BA-AFF8-41C0-93BB-1891B252BA06}" srcOrd="12" destOrd="0" presId="urn:microsoft.com/office/officeart/2005/8/layout/cycle5"/>
    <dgm:cxn modelId="{12B76C28-6994-495A-AEBB-3A024C6166A4}" type="presParOf" srcId="{7C695021-8BA0-4D1F-8458-F312437856E9}" destId="{540EC6EB-9134-47B1-B050-DE16B93BA54D}" srcOrd="13" destOrd="0" presId="urn:microsoft.com/office/officeart/2005/8/layout/cycle5"/>
    <dgm:cxn modelId="{2C25C467-5DD5-482F-A541-AE7F81D128AD}" type="presParOf" srcId="{7C695021-8BA0-4D1F-8458-F312437856E9}" destId="{09438F3F-DBDE-4B80-8E5F-C6EDB42F2F2A}" srcOrd="14" destOrd="0" presId="urn:microsoft.com/office/officeart/2005/8/layout/cycle5"/>
    <dgm:cxn modelId="{F9E0B793-13FD-44DF-BAE9-62B5A2B186C4}" type="presParOf" srcId="{7C695021-8BA0-4D1F-8458-F312437856E9}" destId="{2084AEAC-96FE-4AD1-8914-816B5ECF666F}" srcOrd="15" destOrd="0" presId="urn:microsoft.com/office/officeart/2005/8/layout/cycle5"/>
    <dgm:cxn modelId="{B6E3C94E-268E-4953-8E32-7D0BF1703EF0}" type="presParOf" srcId="{7C695021-8BA0-4D1F-8458-F312437856E9}" destId="{42A7D7B8-05A7-44B7-A8F5-DAAAD936606A}" srcOrd="16" destOrd="0" presId="urn:microsoft.com/office/officeart/2005/8/layout/cycle5"/>
    <dgm:cxn modelId="{F48F90CF-A4AD-4B86-BD2A-D6C149ED72D0}" type="presParOf" srcId="{7C695021-8BA0-4D1F-8458-F312437856E9}" destId="{F2A4B6E1-9662-4026-9ADB-A0536DB6B96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21C62-DFC6-4EA4-A3DA-351EEB616AFF}">
      <dsp:nvSpPr>
        <dsp:cNvPr id="0" name=""/>
        <dsp:cNvSpPr/>
      </dsp:nvSpPr>
      <dsp:spPr>
        <a:xfrm>
          <a:off x="1605714" y="39173"/>
          <a:ext cx="1371596" cy="813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Recognition of problem</a:t>
          </a:r>
          <a:endParaRPr lang="en-US" sz="1600" kern="1200" dirty="0"/>
        </a:p>
      </dsp:txBody>
      <dsp:txXfrm>
        <a:off x="1605714" y="39173"/>
        <a:ext cx="1371596" cy="813300"/>
      </dsp:txXfrm>
    </dsp:sp>
    <dsp:sp modelId="{0F738973-786F-4F2D-9248-EDC645C100A5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2746493" y="189019"/>
              </a:moveTo>
              <a:arcTo wR="1916551" hR="1916551" stAng="17739636" swAng="8548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01BB-3E11-4A03-BFEB-4728D9343796}">
      <dsp:nvSpPr>
        <dsp:cNvPr id="0" name=""/>
        <dsp:cNvSpPr/>
      </dsp:nvSpPr>
      <dsp:spPr>
        <a:xfrm>
          <a:off x="3326217" y="997798"/>
          <a:ext cx="1250156" cy="812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Definition of Objectives</a:t>
          </a:r>
          <a:endParaRPr lang="en-US" sz="1600" kern="1200" dirty="0"/>
        </a:p>
      </dsp:txBody>
      <dsp:txXfrm>
        <a:off x="3326217" y="997798"/>
        <a:ext cx="1250156" cy="812601"/>
      </dsp:txXfrm>
    </dsp:sp>
    <dsp:sp modelId="{20BA9804-D2E4-4392-9A45-8A966ABBCECE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3803179" y="1579202"/>
              </a:moveTo>
              <a:arcTo wR="1916551" hR="1916551" stAng="20991724" swAng="1216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86E0E-202F-4B2F-ADBA-45E508B3DC2E}">
      <dsp:nvSpPr>
        <dsp:cNvPr id="0" name=""/>
        <dsp:cNvSpPr/>
      </dsp:nvSpPr>
      <dsp:spPr>
        <a:xfrm>
          <a:off x="3140737" y="2914349"/>
          <a:ext cx="1621115" cy="812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Identification  of acceptable methods</a:t>
          </a:r>
          <a:endParaRPr lang="en-US" sz="1600" kern="1200" dirty="0"/>
        </a:p>
      </dsp:txBody>
      <dsp:txXfrm>
        <a:off x="3140737" y="2914349"/>
        <a:ext cx="1621115" cy="812601"/>
      </dsp:txXfrm>
    </dsp:sp>
    <dsp:sp modelId="{CBBBF556-EBE4-47D2-A6BD-8AA81D0D04F1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3136436" y="3394742"/>
              </a:moveTo>
              <a:arcTo wR="1916551" hR="1916551" stAng="3028121" swAng="9255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A6A2-E3FF-41DB-A1AA-834B5DCFD58F}">
      <dsp:nvSpPr>
        <dsp:cNvPr id="0" name=""/>
        <dsp:cNvSpPr/>
      </dsp:nvSpPr>
      <dsp:spPr>
        <a:xfrm>
          <a:off x="1666435" y="3872625"/>
          <a:ext cx="1250156" cy="812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Selection of options</a:t>
          </a:r>
          <a:endParaRPr lang="en-US" sz="1600" kern="1200" dirty="0"/>
        </a:p>
      </dsp:txBody>
      <dsp:txXfrm>
        <a:off x="1666435" y="3872625"/>
        <a:ext cx="1250156" cy="812601"/>
      </dsp:txXfrm>
    </dsp:sp>
    <dsp:sp modelId="{886A65D0-50E5-4A11-84F5-8AABBE6B6A81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1116708" y="3658223"/>
              </a:moveTo>
              <a:arcTo wR="1916551" hR="1916551" stAng="6879984" swAng="10311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924BA-AFF8-41C0-93BB-1891B252BA06}">
      <dsp:nvSpPr>
        <dsp:cNvPr id="0" name=""/>
        <dsp:cNvSpPr/>
      </dsp:nvSpPr>
      <dsp:spPr>
        <a:xfrm>
          <a:off x="-189852" y="2983701"/>
          <a:ext cx="1643167" cy="6738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Implementation</a:t>
          </a:r>
          <a:endParaRPr lang="en-US" sz="1600" kern="1200" dirty="0"/>
        </a:p>
      </dsp:txBody>
      <dsp:txXfrm>
        <a:off x="-189852" y="2983701"/>
        <a:ext cx="1643167" cy="673898"/>
      </dsp:txXfrm>
    </dsp:sp>
    <dsp:sp modelId="{09438F3F-DBDE-4B80-8E5F-C6EDB42F2F2A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41188" y="2311752"/>
              </a:moveTo>
              <a:arcTo wR="1916551" hR="1916551" stAng="10086000" swAng="12973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4AEAC-96FE-4AD1-8914-816B5ECF666F}">
      <dsp:nvSpPr>
        <dsp:cNvPr id="0" name=""/>
        <dsp:cNvSpPr/>
      </dsp:nvSpPr>
      <dsp:spPr>
        <a:xfrm>
          <a:off x="6652" y="997798"/>
          <a:ext cx="1250156" cy="812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Evaluation</a:t>
          </a:r>
          <a:endParaRPr lang="en-US" sz="1700" kern="1200" dirty="0"/>
        </a:p>
      </dsp:txBody>
      <dsp:txXfrm>
        <a:off x="6652" y="997798"/>
        <a:ext cx="1250156" cy="812601"/>
      </dsp:txXfrm>
    </dsp:sp>
    <dsp:sp modelId="{F2A4B6E1-9662-4026-9ADB-A0536DB6B96E}">
      <dsp:nvSpPr>
        <dsp:cNvPr id="0" name=""/>
        <dsp:cNvSpPr/>
      </dsp:nvSpPr>
      <dsp:spPr>
        <a:xfrm>
          <a:off x="374961" y="445823"/>
          <a:ext cx="3833102" cy="3833102"/>
        </a:xfrm>
        <a:custGeom>
          <a:avLst/>
          <a:gdLst/>
          <a:ahLst/>
          <a:cxnLst/>
          <a:rect l="0" t="0" r="0" b="0"/>
          <a:pathLst>
            <a:path>
              <a:moveTo>
                <a:pt x="686954" y="446429"/>
              </a:moveTo>
              <a:arcTo wR="1916551" hR="1916551" stAng="13805471" swAng="85489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96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062854-726E-400F-BCAF-558F2978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62854-726E-400F-BCAF-558F2978A2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751C-E304-4DE4-8A3F-6BCD5FCD8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89EA-F66C-4252-9651-CA2E023D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E62CF-A71F-482D-982F-E05641918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25E6-605B-4CCB-9387-9C9E061E1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6455-5F66-4929-849A-0512C2A2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262A-3765-46FD-B7D3-CE1570CB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4DCD-22D0-4A87-8809-80113169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9620C-515C-4423-BB84-1E3B10732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4B15-58FC-4890-B77C-4161AE5A7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61DCE-45BE-48D4-97CE-E96DE5A5F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2D58-6FEE-45F7-82F8-8FBB55C7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8784-D106-47FF-A849-FA6CC5C0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7884-53B5-444C-B057-6029F3B70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8DB5-0CE7-42E7-B07D-251BB035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0D12-805D-4F82-9073-85B71DD3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E2F"/>
            </a:gs>
            <a:gs pos="50000">
              <a:srgbClr val="00CC66"/>
            </a:gs>
            <a:gs pos="100000">
              <a:srgbClr val="005E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61CA65-4F1E-4C2A-9578-DA52265E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10"/>
          <p:cNvSpPr>
            <a:spLocks noChangeArrowheads="1"/>
          </p:cNvSpPr>
          <p:nvPr/>
        </p:nvSpPr>
        <p:spPr bwMode="auto">
          <a:xfrm>
            <a:off x="7543800" y="5562600"/>
            <a:ext cx="106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Oval 9"/>
          <p:cNvSpPr>
            <a:spLocks noChangeArrowheads="1"/>
          </p:cNvSpPr>
          <p:nvPr/>
        </p:nvSpPr>
        <p:spPr bwMode="auto">
          <a:xfrm>
            <a:off x="609600" y="5562600"/>
            <a:ext cx="106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438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Community-Based Deer Management</a:t>
            </a:r>
          </a:p>
        </p:txBody>
      </p:sp>
      <p:pic>
        <p:nvPicPr>
          <p:cNvPr id="2053" name="Picture 4" descr="Deerflow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317986" cy="380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429000" y="5791200"/>
            <a:ext cx="24112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Art </a:t>
            </a:r>
            <a:r>
              <a:rPr lang="en-US" sz="2000" b="1" i="1" dirty="0" smtClean="0">
                <a:solidFill>
                  <a:schemeClr val="bg1"/>
                </a:solidFill>
                <a:latin typeface="Arial" charset="0"/>
              </a:rPr>
              <a:t>Kirsch </a:t>
            </a:r>
            <a:endParaRPr lang="en-US" sz="2000" b="1" i="1" dirty="0">
              <a:solidFill>
                <a:schemeClr val="bg1"/>
              </a:solidFill>
              <a:latin typeface="Arial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NYSDEC Region 8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56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56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2209800" y="1981200"/>
            <a:ext cx="4724400" cy="3352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3200" dirty="0" smtClean="0"/>
              <a:t>Plant Palatability</a:t>
            </a:r>
            <a:endParaRPr lang="en-US" sz="3200" dirty="0"/>
          </a:p>
        </p:txBody>
      </p:sp>
      <p:pic>
        <p:nvPicPr>
          <p:cNvPr id="4" name="Content Placeholder 3" descr="Deer Index Pla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8188557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dscape plan.jpg"/>
          <p:cNvPicPr>
            <a:picLocks noChangeAspect="1"/>
          </p:cNvPicPr>
          <p:nvPr/>
        </p:nvPicPr>
        <p:blipFill>
          <a:blip r:embed="rId2" cstate="print"/>
          <a:srcRect l="3444" t="1868" r="1553" b="-166"/>
          <a:stretch>
            <a:fillRect/>
          </a:stretch>
        </p:blipFill>
        <p:spPr>
          <a:xfrm rot="16944337">
            <a:off x="3915311" y="2010413"/>
            <a:ext cx="5149154" cy="341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Book Cov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t="1417" r="2259"/>
          <a:stretch>
            <a:fillRect/>
          </a:stretch>
        </p:blipFill>
        <p:spPr>
          <a:xfrm rot="15557483">
            <a:off x="300567" y="2079979"/>
            <a:ext cx="5002105" cy="336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14400" y="228600"/>
            <a:ext cx="4083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CC66"/>
                </a:solidFill>
                <a:latin typeface="+mj-lt"/>
              </a:rPr>
              <a:t>Plan Your Planting!</a:t>
            </a:r>
            <a:endParaRPr lang="en-US" sz="3600" dirty="0">
              <a:solidFill>
                <a:srgbClr val="FFCC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Factors Influencing Deer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Feeding </a:t>
            </a:r>
            <a:r>
              <a:rPr lang="en-US" sz="3600" dirty="0" smtClean="0"/>
              <a:t>Pressure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Deer population density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Food &amp; cover 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Travel corridors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Alternative foods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Season &amp; weather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Deer nutrition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Plant palatability &amp; nutrients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Previous </a:t>
            </a:r>
            <a:r>
              <a:rPr lang="en-US" sz="2800" dirty="0" smtClean="0"/>
              <a:t>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Presence of dogs</a:t>
            </a:r>
            <a:endParaRPr lang="en-US" sz="2800" dirty="0" smtClean="0"/>
          </a:p>
        </p:txBody>
      </p:sp>
      <p:pic>
        <p:nvPicPr>
          <p:cNvPr id="18436" name="Picture 4" descr="Doe 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514600"/>
            <a:ext cx="39624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 </a:t>
            </a:r>
            <a:r>
              <a:rPr lang="en-US" sz="3600" dirty="0" smtClean="0"/>
              <a:t> </a:t>
            </a:r>
            <a:r>
              <a:rPr lang="en-US" sz="3600" dirty="0" smtClean="0"/>
              <a:t>Repellents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934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BGR Deer-Away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Hinder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Deer-Off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Chew-Not (20% </a:t>
            </a:r>
            <a:r>
              <a:rPr lang="en-US" sz="3200" dirty="0" err="1" smtClean="0"/>
              <a:t>thiram</a:t>
            </a:r>
            <a:r>
              <a:rPr lang="en-US" sz="3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Bonide</a:t>
            </a:r>
            <a:r>
              <a:rPr lang="en-US" sz="3200" dirty="0" smtClean="0"/>
              <a:t> Rabbit/Deer Repellent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Hot Sauce Repellent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Tree </a:t>
            </a:r>
            <a:r>
              <a:rPr lang="en-US" sz="3200" dirty="0" smtClean="0"/>
              <a:t>Guard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Other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Deer Exclusion Alternatives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8-foot woven-wire fences</a:t>
            </a:r>
          </a:p>
          <a:p>
            <a:pPr eaLnBrk="1" hangingPunct="1"/>
            <a:r>
              <a:rPr lang="en-US" sz="2800" dirty="0" smtClean="0"/>
              <a:t>Electric fences</a:t>
            </a:r>
          </a:p>
          <a:p>
            <a:pPr eaLnBrk="1" hangingPunct="1"/>
            <a:r>
              <a:rPr lang="en-US" sz="2800" dirty="0" smtClean="0"/>
              <a:t>Individual plant </a:t>
            </a:r>
            <a:r>
              <a:rPr lang="en-US" sz="2800" dirty="0" smtClean="0"/>
              <a:t>protection</a:t>
            </a:r>
          </a:p>
          <a:p>
            <a:pPr eaLnBrk="1" hangingPunct="1"/>
            <a:r>
              <a:rPr lang="en-US" sz="2800" dirty="0" smtClean="0"/>
              <a:t>Dogs</a:t>
            </a:r>
            <a:endParaRPr lang="en-US" sz="2800" dirty="0" smtClean="0"/>
          </a:p>
        </p:txBody>
      </p:sp>
      <p:pic>
        <p:nvPicPr>
          <p:cNvPr id="19461" name="Picture 8" descr="Deer net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343400" cy="36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 descr="dogs-in-yard-with-Invisible-Fence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914400" y="4419600"/>
            <a:ext cx="2895600" cy="2112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Avoiding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Deer-Vehicle Collisions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1910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Driver education</a:t>
            </a:r>
          </a:p>
          <a:p>
            <a:pPr eaLnBrk="1" hangingPunct="1"/>
            <a:r>
              <a:rPr lang="en-US" sz="2800" dirty="0" smtClean="0"/>
              <a:t>Speed limit reductions and enforcement</a:t>
            </a:r>
          </a:p>
          <a:p>
            <a:pPr eaLnBrk="1" hangingPunct="1"/>
            <a:r>
              <a:rPr lang="en-US" sz="2800" dirty="0" smtClean="0"/>
              <a:t>Peak months Oct, Nov, and Dec</a:t>
            </a:r>
          </a:p>
          <a:p>
            <a:pPr eaLnBrk="1" hangingPunct="1"/>
            <a:r>
              <a:rPr lang="en-US" sz="2800" dirty="0" smtClean="0"/>
              <a:t>Be extra careful at dawn and dusk</a:t>
            </a:r>
          </a:p>
          <a:p>
            <a:pPr eaLnBrk="1" hangingPunct="1"/>
            <a:r>
              <a:rPr lang="en-US" sz="2800" dirty="0" smtClean="0"/>
              <a:t>Heed deer crossing signs; they’re there for a reason </a:t>
            </a:r>
          </a:p>
        </p:txBody>
      </p:sp>
      <p:pic>
        <p:nvPicPr>
          <p:cNvPr id="5" name="Picture 4" descr="IMG_1066.JPG"/>
          <p:cNvPicPr>
            <a:picLocks noChangeAspect="1"/>
          </p:cNvPicPr>
          <p:nvPr/>
        </p:nvPicPr>
        <p:blipFill>
          <a:blip r:embed="rId2" cstate="print">
            <a:lum bright="22000"/>
          </a:blip>
          <a:stretch>
            <a:fillRect/>
          </a:stretch>
        </p:blipFill>
        <p:spPr>
          <a:xfrm>
            <a:off x="4800600" y="2286000"/>
            <a:ext cx="3733805" cy="2715491"/>
          </a:xfrm>
          <a:prstGeom prst="rect">
            <a:avLst/>
          </a:prstGeom>
          <a:solidFill>
            <a:srgbClr val="A68954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914400" y="13716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Scan the roadsides for eye reflections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Watch where deer came from, not where they’re going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Manage herd density where possible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Do special roadside reflectors work?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What about deer whistles?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Avoiding Collisions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Deer Population </a:t>
            </a:r>
            <a:r>
              <a:rPr lang="en-US" sz="3600" dirty="0" smtClean="0"/>
              <a:t>Reduction</a:t>
            </a:r>
            <a:endParaRPr lang="en-US" sz="3600" dirty="0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Fertility control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Managed hunting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D</a:t>
            </a:r>
            <a:r>
              <a:rPr lang="en-US" sz="2800" dirty="0" smtClean="0"/>
              <a:t>eer </a:t>
            </a:r>
            <a:r>
              <a:rPr lang="en-US" sz="2800" u="sng" dirty="0" smtClean="0"/>
              <a:t>M</a:t>
            </a:r>
            <a:r>
              <a:rPr lang="en-US" sz="2800" dirty="0" smtClean="0"/>
              <a:t>anagement </a:t>
            </a:r>
            <a:r>
              <a:rPr lang="en-US" sz="2800" u="sng" dirty="0" smtClean="0"/>
              <a:t>A</a:t>
            </a:r>
            <a:r>
              <a:rPr lang="en-US" sz="2800" dirty="0" smtClean="0"/>
              <a:t>ssistance </a:t>
            </a:r>
            <a:r>
              <a:rPr lang="en-US" sz="2800" u="sng" dirty="0" smtClean="0"/>
              <a:t>P</a:t>
            </a:r>
            <a:r>
              <a:rPr lang="en-US" sz="2800" dirty="0" smtClean="0"/>
              <a:t>rogram (DMAP)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Deer damage permits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Special urban deer permits (such as bait and shoot)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Trap and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Fertility Control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Still experimental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Only permitted in communities involved with scientific 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Costly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Does not reduce existing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Takes years before possible results seen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 one-dose vaccine is being tested, but awaits FDA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DMAP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D</a:t>
            </a:r>
            <a:r>
              <a:rPr lang="en-US" sz="2800" dirty="0" smtClean="0"/>
              <a:t>eer </a:t>
            </a:r>
            <a:r>
              <a:rPr lang="en-US" sz="2800" u="sng" dirty="0" smtClean="0"/>
              <a:t>M</a:t>
            </a:r>
            <a:r>
              <a:rPr lang="en-US" sz="2800" dirty="0" smtClean="0"/>
              <a:t>anagement </a:t>
            </a:r>
            <a:r>
              <a:rPr lang="en-US" sz="2800" u="sng" dirty="0" smtClean="0"/>
              <a:t>A</a:t>
            </a:r>
            <a:r>
              <a:rPr lang="en-US" sz="2800" dirty="0" smtClean="0"/>
              <a:t>ssistance </a:t>
            </a:r>
            <a:r>
              <a:rPr lang="en-US" sz="2800" u="sng" dirty="0" smtClean="0"/>
              <a:t>P</a:t>
            </a:r>
            <a:r>
              <a:rPr lang="en-US" sz="2800" dirty="0" smtClean="0"/>
              <a:t>rogram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Additional antlerless tags from DEC for use during hunting season</a:t>
            </a:r>
          </a:p>
          <a:p>
            <a:pPr eaLnBrk="1" hangingPunct="1"/>
            <a:r>
              <a:rPr lang="en-US" sz="2800" dirty="0" smtClean="0"/>
              <a:t>For specific properties</a:t>
            </a:r>
          </a:p>
          <a:p>
            <a:pPr eaLnBrk="1" hangingPunct="1"/>
            <a:r>
              <a:rPr lang="en-US" sz="2800" dirty="0" smtClean="0"/>
              <a:t>Categories: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Agricultural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Municipality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Significant Natural Communities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Forest Regeneration 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Custom Deer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Avon Villi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90500"/>
            <a:ext cx="80391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743200"/>
            <a:ext cx="428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Is there a problem?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Managed Hunting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Landowners have full control of what they allow on their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Days hunted 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Hunt timing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Hunter numbers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Hunter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characteristics (ethics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, proficiency,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trustworthiness, etc)</a:t>
            </a:r>
            <a:endParaRPr lang="en-US" sz="2000" b="1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Can require removal of one or more female deer before </a:t>
            </a:r>
            <a:r>
              <a:rPr lang="en-US" sz="2800" dirty="0" smtClean="0"/>
              <a:t>buck (“Earn-a-Buck”)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be discharge of firearms restrictions in place that would limit this </a:t>
            </a:r>
            <a:r>
              <a:rPr lang="en-US" sz="2800" dirty="0" smtClean="0"/>
              <a:t>option (variance?)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There are ways to address safety concerns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Deer Damage Permits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Site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u="sng" dirty="0" smtClean="0"/>
              <a:t>Usually agricultural damage only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To address damage on crops not yet harvested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Usually for antlerless deer only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For use outside of the hunting season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Special Urban Deer Permits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Issued to a municipality</a:t>
            </a:r>
          </a:p>
          <a:p>
            <a:pPr eaLnBrk="1" hangingPunct="1"/>
            <a:r>
              <a:rPr lang="en-US" sz="3200" dirty="0" smtClean="0"/>
              <a:t>Geared toward population reduction</a:t>
            </a:r>
          </a:p>
          <a:p>
            <a:pPr eaLnBrk="1" hangingPunct="1"/>
            <a:r>
              <a:rPr lang="en-US" sz="3200" dirty="0" smtClean="0"/>
              <a:t>Covering such activities as “Bait and Shoot”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er Mgmt Options 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65924">
            <a:off x="1287462" y="1460936"/>
            <a:ext cx="3641983" cy="472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457201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more information:</a:t>
            </a:r>
            <a:r>
              <a:rPr lang="en-US" sz="2800" dirty="0" smtClean="0">
                <a:solidFill>
                  <a:srgbClr val="FFFF66"/>
                </a:solidFill>
                <a:latin typeface="Arial" charset="0"/>
              </a:rPr>
              <a:t>                                              </a:t>
            </a:r>
            <a:r>
              <a:rPr lang="en-US" sz="4400" b="1" dirty="0" smtClean="0">
                <a:solidFill>
                  <a:srgbClr val="FFFF66"/>
                </a:solidFill>
              </a:rPr>
              <a:t>                </a:t>
            </a:r>
            <a:endParaRPr lang="en-US" sz="4400" b="1" dirty="0">
              <a:solidFill>
                <a:srgbClr val="FFFF66"/>
              </a:solidFill>
            </a:endParaRPr>
          </a:p>
          <a:p>
            <a:endParaRPr lang="en-US" sz="4400" dirty="0">
              <a:solidFill>
                <a:srgbClr val="FFFF66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81600" y="2286000"/>
            <a:ext cx="3581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or visit: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en-US" sz="3600" dirty="0" smtClean="0">
                <a:solidFill>
                  <a:srgbClr val="FFCC66"/>
                </a:solidFill>
                <a:latin typeface="Arial" charset="0"/>
              </a:rPr>
              <a:t>www.dec.ny.gov</a:t>
            </a:r>
            <a:r>
              <a:rPr lang="en-US" sz="3200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FF66"/>
                </a:solidFill>
                <a:latin typeface="Arial" charset="0"/>
              </a:rPr>
              <a:t>                                             </a:t>
            </a:r>
            <a:r>
              <a:rPr lang="en-US" b="1" dirty="0" smtClean="0">
                <a:solidFill>
                  <a:srgbClr val="FFFF66"/>
                </a:solidFill>
              </a:rPr>
              <a:t>                </a:t>
            </a:r>
            <a:endParaRPr lang="en-US" b="1" dirty="0">
              <a:solidFill>
                <a:srgbClr val="FFFF66"/>
              </a:solidFill>
            </a:endParaRPr>
          </a:p>
          <a:p>
            <a:endParaRPr lang="en-US" sz="4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male 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ROWSE-LINE.jpg"/>
          <p:cNvPicPr>
            <a:picLocks noChangeAspect="1"/>
          </p:cNvPicPr>
          <p:nvPr/>
        </p:nvPicPr>
        <p:blipFill>
          <a:blip r:embed="rId3" cstate="print"/>
          <a:srcRect r="18129"/>
          <a:stretch>
            <a:fillRect/>
          </a:stretch>
        </p:blipFill>
        <p:spPr>
          <a:xfrm>
            <a:off x="3124200" y="1600200"/>
            <a:ext cx="5715000" cy="43434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Traditional Concerns</a:t>
            </a:r>
            <a:r>
              <a:rPr lang="en-US" sz="3600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048000" cy="3733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Ornamental damage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Deer-related vehicle accidents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Ecological damage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Aggressive deer (rarely)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Disease transmission</a:t>
            </a:r>
          </a:p>
          <a:p>
            <a:pPr eaLnBrk="1" hangingPunct="1">
              <a:buFontTx/>
              <a:buNone/>
            </a:pPr>
            <a:endParaRPr lang="en-US" sz="4400" b="1" dirty="0" smtClean="0"/>
          </a:p>
        </p:txBody>
      </p:sp>
      <p:pic>
        <p:nvPicPr>
          <p:cNvPr id="11" name="Picture 6" descr="C:\wildlife Images\buck12.jpg"/>
          <p:cNvPicPr>
            <a:picLocks noChangeAspect="1" noChangeArrowheads="1"/>
          </p:cNvPicPr>
          <p:nvPr/>
        </p:nvPicPr>
        <p:blipFill>
          <a:blip r:embed="rId4" cstate="print"/>
          <a:srcRect b="19671"/>
          <a:stretch>
            <a:fillRect/>
          </a:stretch>
        </p:blipFill>
        <p:spPr bwMode="auto">
          <a:xfrm>
            <a:off x="3124200" y="16002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eer durra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60020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eda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600200"/>
            <a:ext cx="57911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762000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everyone is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in agreement as to the course of action, then by all means, round up the posse!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po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09800"/>
            <a:ext cx="571500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85000"/>
          </a:blip>
          <a:stretch>
            <a:fillRect/>
          </a:stretch>
        </p:blipFill>
        <p:spPr>
          <a:xfrm>
            <a:off x="457200" y="342900"/>
            <a:ext cx="8483600" cy="636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18288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But if Avon is like the other 493 communities in the US who have experienced urban/suburban deer problems over the last 30 years,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i="1" dirty="0" smtClean="0">
                <a:solidFill>
                  <a:srgbClr val="FFCC66"/>
                </a:solidFill>
                <a:latin typeface="+mj-lt"/>
              </a:rPr>
              <a:t>social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aspects of the issue will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be as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important to address as the  </a:t>
            </a:r>
            <a:r>
              <a:rPr lang="en-US" sz="3200" i="1" dirty="0" smtClean="0">
                <a:solidFill>
                  <a:srgbClr val="FFCC66"/>
                </a:solidFill>
                <a:latin typeface="+mj-lt"/>
              </a:rPr>
              <a:t>biological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and should come first.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52400"/>
            <a:ext cx="9045678" cy="7010400"/>
            <a:chOff x="0" y="-152400"/>
            <a:chExt cx="9045678" cy="7010400"/>
          </a:xfrm>
        </p:grpSpPr>
        <p:pic>
          <p:nvPicPr>
            <p:cNvPr id="4" name="Picture 3" descr="Pull_Hair_ou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85000"/>
            </a:blip>
            <a:stretch>
              <a:fillRect/>
            </a:stretch>
          </p:blipFill>
          <p:spPr>
            <a:xfrm>
              <a:off x="0" y="-152400"/>
              <a:ext cx="9045678" cy="70104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 rot="929896">
              <a:off x="4095991" y="3058525"/>
              <a:ext cx="1883116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to Guarantee That Efforts to Solve</a:t>
            </a:r>
            <a:br>
              <a:rPr lang="en-US" sz="2800" dirty="0" smtClean="0"/>
            </a:br>
            <a:r>
              <a:rPr lang="en-US" sz="2800" dirty="0" smtClean="0"/>
              <a:t>a Community Deer Issue Will Fail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72390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Include </a:t>
            </a:r>
            <a:r>
              <a:rPr lang="en-US" sz="2000" dirty="0" smtClean="0"/>
              <a:t>only one or two </a:t>
            </a:r>
            <a:r>
              <a:rPr lang="en-US" sz="2000" dirty="0" smtClean="0"/>
              <a:t>perspectives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Have no </a:t>
            </a:r>
            <a:r>
              <a:rPr lang="en-US" sz="2000" dirty="0" smtClean="0"/>
              <a:t>structured decision-making </a:t>
            </a:r>
            <a:r>
              <a:rPr lang="en-US" sz="2000" dirty="0" smtClean="0"/>
              <a:t>process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Skip right to the action phase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Ignore people’s opinions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Have no real </a:t>
            </a:r>
            <a:r>
              <a:rPr lang="en-US" sz="2000" dirty="0" smtClean="0"/>
              <a:t>ground rules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Don’t consider who your stakeholders are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Keep information to yourself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Ignore pertinent information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Harbor hidden agendas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Give up when the going gets a little tough 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Expect a “magic bullet” that you only need to take once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Don’t learn from your successes and failures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umbs-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7" b="20000"/>
          <a:stretch>
            <a:fillRect/>
          </a:stretch>
        </p:blipFill>
        <p:spPr>
          <a:xfrm>
            <a:off x="0" y="1143000"/>
            <a:ext cx="1854459" cy="27432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Essential Elements </a:t>
            </a:r>
            <a:r>
              <a:rPr lang="en-US" sz="2800" dirty="0" smtClean="0"/>
              <a:t>for Success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72390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Include multiple perspectives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Create a structured decision-making process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Form universally accepted ground rules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Identify your stakeholders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Share understandings among stakeholders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Build a shared, comprehensive information base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Foster full disclosure of stakeholder goals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Believe that acceptable solutions are worth seeking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Understand that community-based deer management                                                                                                                      is an ongoing process, not a one-time event  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 smtClean="0"/>
              <a:t>Commit to systematic evaluation of the decision-making  process and subsequent management program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/>
          <p:cNvGraphicFramePr/>
          <p:nvPr/>
        </p:nvGraphicFramePr>
        <p:xfrm>
          <a:off x="533400" y="1600200"/>
          <a:ext cx="457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Community-Based </a:t>
            </a:r>
            <a:br>
              <a:rPr lang="en-US" sz="3200" dirty="0" smtClean="0"/>
            </a:br>
            <a:r>
              <a:rPr lang="en-US" sz="3200" dirty="0" smtClean="0"/>
              <a:t>Deer Management Process</a:t>
            </a:r>
          </a:p>
        </p:txBody>
      </p:sp>
      <p:sp>
        <p:nvSpPr>
          <p:cNvPr id="12292" name="Text Box 21"/>
          <p:cNvSpPr txBox="1">
            <a:spLocks noChangeArrowheads="1"/>
          </p:cNvSpPr>
          <p:nvPr/>
        </p:nvSpPr>
        <p:spPr bwMode="auto">
          <a:xfrm>
            <a:off x="914400" y="3200400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0" y="1981200"/>
            <a:ext cx="3657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 awareness of the issue within the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Consensus within the community that a problem exists and something should be done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Clarification of just what the problem is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334000" y="14478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relate to the problem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 easily measured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necessarily require knowing how many deer live in the community</a:t>
            </a:r>
          </a:p>
        </p:txBody>
      </p:sp>
      <p:sp>
        <p:nvSpPr>
          <p:cNvPr id="37" name="Rectangle 1027"/>
          <p:cNvSpPr txBox="1">
            <a:spLocks noChangeArrowheads="1"/>
          </p:cNvSpPr>
          <p:nvPr/>
        </p:nvSpPr>
        <p:spPr bwMode="auto">
          <a:xfrm>
            <a:off x="5334000" y="25146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acceptable to the community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affordable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long will it take?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potential for success?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1027"/>
          <p:cNvSpPr txBox="1">
            <a:spLocks noChangeArrowheads="1"/>
          </p:cNvSpPr>
          <p:nvPr/>
        </p:nvSpPr>
        <p:spPr bwMode="auto">
          <a:xfrm>
            <a:off x="5562600" y="18288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Fencing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Repellents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Planting recommendations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Fertility control (experimental)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Managed hunting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permits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Bait and Shoot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Trap and transfer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410200" y="20574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notification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frame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pays?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 addressed?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Venison disposition 	(if deer killed)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Reporting of results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IMG_5622.JPG"/>
          <p:cNvPicPr>
            <a:picLocks noChangeAspect="1"/>
          </p:cNvPicPr>
          <p:nvPr/>
        </p:nvPicPr>
        <p:blipFill>
          <a:blip r:embed="rId8" cstate="print"/>
          <a:srcRect l="10833" t="3333" r="24166" b="6667"/>
          <a:stretch>
            <a:fillRect/>
          </a:stretch>
        </p:blipFill>
        <p:spPr>
          <a:xfrm>
            <a:off x="1828800" y="2895600"/>
            <a:ext cx="1981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5334000" y="19812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actions address and improve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problem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what extent?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 costs on target?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community happy?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unforeseen neg. consequences?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process be made better or more efficient?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18821C62-DFC6-4EA4-A3DA-351EEB61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0F738973-786F-4F2D-9248-EDC645C1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012301BB-3E11-4A03-BFEB-4728D9343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20BA9804-D2E4-4392-9A45-8A966ABBC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DC286E0E-202F-4B2F-ADBA-45E508B3D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CBBBF556-EBE4-47D2-A6BD-8AA81D0D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5AA6A6A2-E3FF-41DB-A1AA-834B5DCF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886A65D0-50E5-4A11-84F5-8AABBE6B6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3DF924BA-AFF8-41C0-93BB-1891B252B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09438F3F-DBDE-4B80-8E5F-C6EDB42F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2084AEAC-96FE-4AD1-8914-816B5ECF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graphicEl>
                                              <a:dgm id="{F2A4B6E1-9662-4026-9ADB-A0536DB6B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 uiExpand="1">
        <p:bldSub>
          <a:bldDgm bld="one"/>
        </p:bldSub>
      </p:bldGraphic>
      <p:bldP spid="34" grpId="0" build="p"/>
      <p:bldP spid="36" grpId="0"/>
      <p:bldP spid="37" grpId="0"/>
      <p:bldP spid="3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Reducing Plant Damage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Repellents may work when deer pressure and damage is light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Fencing provides reliable control when deer damage is moderate to heavy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Manage herd density where </a:t>
            </a:r>
            <a:r>
              <a:rPr lang="en-US" sz="2800" dirty="0" smtClean="0"/>
              <a:t>possible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Deer feeding is illegal in NYS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Choose </a:t>
            </a:r>
            <a:r>
              <a:rPr lang="en-US" sz="2800" dirty="0" smtClean="0"/>
              <a:t>plants that are less attractive to </a:t>
            </a:r>
            <a:r>
              <a:rPr lang="en-US" sz="2800" dirty="0" smtClean="0"/>
              <a:t>deer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764</Words>
  <Application>Microsoft Office PowerPoint</Application>
  <PresentationFormat>On-screen Show (4:3)</PresentationFormat>
  <Paragraphs>188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Community-Based Deer Management</vt:lpstr>
      <vt:lpstr>Slide 2</vt:lpstr>
      <vt:lpstr>The Traditional Concerns </vt:lpstr>
      <vt:lpstr>Slide 4</vt:lpstr>
      <vt:lpstr>Slide 5</vt:lpstr>
      <vt:lpstr>How to Guarantee That Efforts to Solve a Community Deer Issue Will Fail </vt:lpstr>
      <vt:lpstr>Essential Elements for Success </vt:lpstr>
      <vt:lpstr>The Community-Based  Deer Management Process</vt:lpstr>
      <vt:lpstr>Reducing Plant Damage</vt:lpstr>
      <vt:lpstr>Plant Palatability</vt:lpstr>
      <vt:lpstr>Slide 11</vt:lpstr>
      <vt:lpstr>Factors Influencing Deer  Feeding Pressure </vt:lpstr>
      <vt:lpstr>  Repellents</vt:lpstr>
      <vt:lpstr>Deer Exclusion Alternatives</vt:lpstr>
      <vt:lpstr>Avoiding Deer-Vehicle Collisions</vt:lpstr>
      <vt:lpstr>Slide 16</vt:lpstr>
      <vt:lpstr>Deer Population Reduction</vt:lpstr>
      <vt:lpstr>Fertility Control</vt:lpstr>
      <vt:lpstr>DMAP</vt:lpstr>
      <vt:lpstr>Managed Hunting</vt:lpstr>
      <vt:lpstr>Deer Damage Permits</vt:lpstr>
      <vt:lpstr>Special Urban Deer Permits</vt:lpstr>
      <vt:lpstr>Slide 23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Curtis</dc:creator>
  <cp:lastModifiedBy>Arthur Kirsch</cp:lastModifiedBy>
  <cp:revision>292</cp:revision>
  <dcterms:created xsi:type="dcterms:W3CDTF">2002-07-12T18:35:31Z</dcterms:created>
  <dcterms:modified xsi:type="dcterms:W3CDTF">2011-05-02T21:43:04Z</dcterms:modified>
</cp:coreProperties>
</file>